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65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24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0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66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8/31/2022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3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6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4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4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61" r:id="rId5"/>
    <p:sldLayoutId id="2147483866" r:id="rId6"/>
    <p:sldLayoutId id="2147483862" r:id="rId7"/>
    <p:sldLayoutId id="2147483863" r:id="rId8"/>
    <p:sldLayoutId id="2147483864" r:id="rId9"/>
    <p:sldLayoutId id="2147483865" r:id="rId10"/>
    <p:sldLayoutId id="214748386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4" name="Picture 3" descr="3D white lines connected with dots">
            <a:extLst>
              <a:ext uri="{FF2B5EF4-FFF2-40B4-BE49-F238E27FC236}">
                <a16:creationId xmlns:a16="http://schemas.microsoft.com/office/drawing/2014/main" id="{6577830F-A3FE-4140-8389-AD3ACC0E7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5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444A5-22C4-421D-B5E2-63B2B315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7200" dirty="0"/>
              <a:t>あずさと</a:t>
            </a:r>
            <a:r>
              <a:rPr kumimoji="1" lang="en-US" altLang="ja-JP" sz="7200" dirty="0"/>
              <a:t>(</a:t>
            </a:r>
            <a:r>
              <a:rPr kumimoji="1" lang="ja-JP" altLang="en-US" sz="7200" dirty="0"/>
              <a:t>お祝い</a:t>
            </a:r>
            <a:r>
              <a:rPr kumimoji="1" lang="en-US" altLang="ja-JP" sz="7200" dirty="0"/>
              <a:t>)</a:t>
            </a:r>
            <a:endParaRPr kumimoji="1" lang="ja-JP" alt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2127A-1CC8-46B2-800A-37BF815D9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サイト制作プロジェクト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41618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A70581-AFFB-896A-7B43-5BB2F305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42" y="5399714"/>
            <a:ext cx="3480681" cy="1290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5E005A-A6D4-F0CB-4E3B-340A1862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2" y="2387998"/>
            <a:ext cx="3904887" cy="217494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イメージをクリックした時の挙動です。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1747319" y="3033553"/>
            <a:ext cx="398353" cy="216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>
            <a:off x="1946496" y="3250195"/>
            <a:ext cx="1163746" cy="2794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8573460" y="2962144"/>
            <a:ext cx="3105510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サーバーに保持されている基本イメージフォルダの中のイメージファイルをランダム</a:t>
            </a:r>
            <a:r>
              <a:rPr lang="ja-JP" altLang="en-US" sz="1000" b="1" dirty="0">
                <a:solidFill>
                  <a:schemeClr val="bg1"/>
                </a:solidFill>
              </a:rPr>
              <a:t>で一つ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返す。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6590923" y="4687718"/>
            <a:ext cx="557947" cy="1357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7148870" y="4477510"/>
            <a:ext cx="3742439" cy="42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写真を選択できる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INPUT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の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FILE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タグを裏でクリックし、表示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0D0B3D-83A2-A59B-6658-C3D5635050BD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2576875" y="3125282"/>
            <a:ext cx="2478234" cy="205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EAACD73-2042-F45C-A6CD-DA9712732DC7}"/>
              </a:ext>
            </a:extLst>
          </p:cNvPr>
          <p:cNvSpPr/>
          <p:nvPr/>
        </p:nvSpPr>
        <p:spPr>
          <a:xfrm>
            <a:off x="2145672" y="3016961"/>
            <a:ext cx="431203" cy="216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59BDA3E-2737-5C62-7F53-B910F311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109" y="2293294"/>
            <a:ext cx="2718371" cy="207405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A905A8-2361-0F58-AE48-7AA0E7F1EDD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7773480" y="3227803"/>
            <a:ext cx="799980" cy="102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89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81D0F3-92D6-AD2C-272D-13AEA0EC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41" y="2483026"/>
            <a:ext cx="6349886" cy="30598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924979" y="678911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お祝い・書き込み削除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3336200" y="4861711"/>
            <a:ext cx="190123" cy="13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3431260" y="4992757"/>
            <a:ext cx="2" cy="1008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40F227-D474-C8DA-3B77-61CD9AA91E38}"/>
              </a:ext>
            </a:extLst>
          </p:cNvPr>
          <p:cNvSpPr/>
          <p:nvPr/>
        </p:nvSpPr>
        <p:spPr>
          <a:xfrm rot="10800000" flipV="1">
            <a:off x="2267891" y="6001716"/>
            <a:ext cx="2326739" cy="39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お祝い書き込み削除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(API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で作成者本人か検証する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7784-A0F3-F578-5108-5250E98C7855}"/>
              </a:ext>
            </a:extLst>
          </p:cNvPr>
          <p:cNvSpPr/>
          <p:nvPr/>
        </p:nvSpPr>
        <p:spPr>
          <a:xfrm>
            <a:off x="7906691" y="4472511"/>
            <a:ext cx="250481" cy="21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8ECF62-AD1B-EA95-B7FD-3044B71253A2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031932" y="4689695"/>
            <a:ext cx="230859" cy="1032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F97D-1833-2AF4-5EE0-FB4BD1AD2B07}"/>
              </a:ext>
            </a:extLst>
          </p:cNvPr>
          <p:cNvSpPr/>
          <p:nvPr/>
        </p:nvSpPr>
        <p:spPr>
          <a:xfrm rot="10800000" flipV="1">
            <a:off x="6838379" y="5721790"/>
            <a:ext cx="2848824" cy="67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お祝い削除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(API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で作成者本人か検証する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)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削除するとこのお祝いに紐づくお祝い書き込みも全部削除される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1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05D58D-821F-632E-F81E-2C4E9B66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51" y="2420573"/>
            <a:ext cx="1837462" cy="2016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管理者権限以外の人がお祝いを登録すると、管理者に通知します。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en-US" altLang="ja-JP" sz="1400" dirty="0">
                <a:solidFill>
                  <a:schemeClr val="tx1"/>
                </a:solidFill>
              </a:rPr>
              <a:t>=&gt;</a:t>
            </a:r>
            <a:r>
              <a:rPr lang="ja-JP" altLang="en-US" sz="1400" dirty="0">
                <a:solidFill>
                  <a:schemeClr val="tx1"/>
                </a:solidFill>
              </a:rPr>
              <a:t>誰かお祝い登録すると気づくため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7079810" y="2396938"/>
            <a:ext cx="96220" cy="253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5655162" y="469478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赤字をクリック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356928" y="4735479"/>
            <a:ext cx="2304789" cy="76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管理者以外の人が作成したら、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お祝い登録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で管理者を参照し、通知を登録する。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76F501-F3FE-595F-C105-19F40C37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9" y="2263913"/>
            <a:ext cx="2232713" cy="233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3A8F6-EBC9-3785-CF54-D62A5192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40" y="2308392"/>
            <a:ext cx="2232713" cy="22412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4E493E-6F53-C572-4405-A67E51C2273E}"/>
              </a:ext>
            </a:extLst>
          </p:cNvPr>
          <p:cNvSpPr/>
          <p:nvPr/>
        </p:nvSpPr>
        <p:spPr>
          <a:xfrm rot="10800000" flipV="1">
            <a:off x="3110242" y="4772630"/>
            <a:ext cx="1625448" cy="42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管理者でログイン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589642" y="3428999"/>
            <a:ext cx="3654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CA06A-A9BC-F845-855B-2C1D959146C9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5187853" y="3428998"/>
            <a:ext cx="3654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779F079-513F-65CA-83E7-0C55DB03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125" y="2330632"/>
            <a:ext cx="4403510" cy="219673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C799993-469F-A80D-EF20-CCDC1BACFFE5}"/>
              </a:ext>
            </a:extLst>
          </p:cNvPr>
          <p:cNvSpPr/>
          <p:nvPr/>
        </p:nvSpPr>
        <p:spPr>
          <a:xfrm>
            <a:off x="10483912" y="2664278"/>
            <a:ext cx="905347" cy="26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9319187" y="4762876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通知が表示される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A41ED3-750D-D3C7-39BF-515C559CFF4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7390813" y="3428998"/>
            <a:ext cx="250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0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507CCC-5A14-EE07-CDA0-DEAD05EC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78" y="2242926"/>
            <a:ext cx="3974471" cy="24611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お祝い書き込み通知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作成者以外の人がお祝い書き込みを登録すると、関連するユーザに通知する。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en-US" altLang="ja-JP" sz="1400" dirty="0">
                <a:solidFill>
                  <a:schemeClr val="tx1"/>
                </a:solidFill>
              </a:rPr>
              <a:t>=&gt;</a:t>
            </a:r>
            <a:r>
              <a:rPr lang="ja-JP" altLang="en-US" sz="1400" dirty="0">
                <a:solidFill>
                  <a:schemeClr val="tx1"/>
                </a:solidFill>
              </a:rPr>
              <a:t>書き込みを気づくため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1713765" y="5595041"/>
            <a:ext cx="2304789" cy="1095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以下のアルゴリズムを使い、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お祝いに関連する人に通知する。</a:t>
            </a:r>
            <a:br>
              <a:rPr kumimoji="1" lang="en-US" altLang="ja-JP" sz="1000" b="1" dirty="0">
                <a:solidFill>
                  <a:schemeClr val="bg1"/>
                </a:solidFill>
              </a:rPr>
            </a:br>
            <a:r>
              <a:rPr kumimoji="1" lang="en-US" altLang="ja-JP" sz="1000" b="1" dirty="0">
                <a:solidFill>
                  <a:schemeClr val="bg1"/>
                </a:solidFill>
              </a:rPr>
              <a:t>*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お祝いに関連する人のアルゴリズム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お祝い作成者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+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書き込み作成者達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+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重複除外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–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書き込み作成本人除外</a:t>
            </a:r>
          </a:p>
          <a:p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</p:cNvCxnSpPr>
          <p:nvPr/>
        </p:nvCxnSpPr>
        <p:spPr>
          <a:xfrm>
            <a:off x="4518758" y="3673442"/>
            <a:ext cx="3654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C799993-469F-A80D-EF20-CCDC1BACFFE5}"/>
              </a:ext>
            </a:extLst>
          </p:cNvPr>
          <p:cNvSpPr/>
          <p:nvPr/>
        </p:nvSpPr>
        <p:spPr>
          <a:xfrm>
            <a:off x="8214801" y="2586149"/>
            <a:ext cx="905347" cy="446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7013590" y="496352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通知が表示される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E19E6-0D82-3B51-0CFF-8F1FDEE6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89" y="2345751"/>
            <a:ext cx="2279589" cy="23583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4F43A-EC97-2ECB-6DCB-D99956DF3117}"/>
              </a:ext>
            </a:extLst>
          </p:cNvPr>
          <p:cNvSpPr/>
          <p:nvPr/>
        </p:nvSpPr>
        <p:spPr>
          <a:xfrm>
            <a:off x="1798381" y="4468503"/>
            <a:ext cx="2135563" cy="226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4684BD-EBFF-4E67-ED63-41591E8601FD}"/>
              </a:ext>
            </a:extLst>
          </p:cNvPr>
          <p:cNvSpPr/>
          <p:nvPr/>
        </p:nvSpPr>
        <p:spPr>
          <a:xfrm rot="10800000" flipV="1">
            <a:off x="1798381" y="4834834"/>
            <a:ext cx="1904486" cy="570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他のユーザで書き込み作成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6CF55-5EB1-5E29-8D69-14701911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9" y="2586149"/>
            <a:ext cx="4638819" cy="276954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お祝い通知リストを</a:t>
            </a:r>
            <a:r>
              <a:rPr lang="en-US" altLang="ja-JP" sz="1400" dirty="0">
                <a:solidFill>
                  <a:schemeClr val="tx1"/>
                </a:solidFill>
              </a:rPr>
              <a:t>5</a:t>
            </a:r>
            <a:r>
              <a:rPr lang="ja-JP" altLang="en-US" sz="1400" dirty="0">
                <a:solidFill>
                  <a:schemeClr val="tx1"/>
                </a:solidFill>
              </a:rPr>
              <a:t>件まで表示する。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  <a:stCxn id="11" idx="3"/>
            <a:endCxn id="35" idx="3"/>
          </p:cNvCxnSpPr>
          <p:nvPr/>
        </p:nvCxnSpPr>
        <p:spPr>
          <a:xfrm flipV="1">
            <a:off x="4789283" y="2849268"/>
            <a:ext cx="3159713" cy="818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7948996" y="256121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お祝い通知リスト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を呼び出す。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4F43A-EC97-2ECB-6DCB-D99956DF3117}"/>
              </a:ext>
            </a:extLst>
          </p:cNvPr>
          <p:cNvSpPr/>
          <p:nvPr/>
        </p:nvSpPr>
        <p:spPr>
          <a:xfrm>
            <a:off x="3766242" y="2772915"/>
            <a:ext cx="1023041" cy="1790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C85E6-D220-1156-86E3-680139E92566}"/>
              </a:ext>
            </a:extLst>
          </p:cNvPr>
          <p:cNvSpPr/>
          <p:nvPr/>
        </p:nvSpPr>
        <p:spPr>
          <a:xfrm>
            <a:off x="3810754" y="2915216"/>
            <a:ext cx="934015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D45112-C51B-BAA3-DA20-FAFD295EC518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4744769" y="3086907"/>
            <a:ext cx="3364926" cy="790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77BF9-EECC-1EC2-5CD2-F7614A745161}"/>
              </a:ext>
            </a:extLst>
          </p:cNvPr>
          <p:cNvSpPr/>
          <p:nvPr/>
        </p:nvSpPr>
        <p:spPr>
          <a:xfrm rot="10800000" flipV="1">
            <a:off x="8109695" y="3519645"/>
            <a:ext cx="1867223" cy="71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まだ、既読していないデータ白く表示する。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AAD23-338D-5D3B-7568-B51B5B597C9A}"/>
              </a:ext>
            </a:extLst>
          </p:cNvPr>
          <p:cNvSpPr/>
          <p:nvPr/>
        </p:nvSpPr>
        <p:spPr>
          <a:xfrm rot="10800000" flipV="1">
            <a:off x="8109695" y="4720820"/>
            <a:ext cx="1867223" cy="71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既読したデータはグレーに表示する。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B488F-97DE-0A18-2331-FF1E64C92742}"/>
              </a:ext>
            </a:extLst>
          </p:cNvPr>
          <p:cNvSpPr/>
          <p:nvPr/>
        </p:nvSpPr>
        <p:spPr>
          <a:xfrm>
            <a:off x="3833012" y="3229208"/>
            <a:ext cx="934015" cy="1173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91DEE6-0CCA-7EBD-C1A5-FFC9DC7E7CB5}"/>
              </a:ext>
            </a:extLst>
          </p:cNvPr>
          <p:cNvCxnSpPr>
            <a:cxnSpLocks/>
            <a:stCxn id="11" idx="3"/>
            <a:endCxn id="18" idx="3"/>
          </p:cNvCxnSpPr>
          <p:nvPr/>
        </p:nvCxnSpPr>
        <p:spPr>
          <a:xfrm>
            <a:off x="4789283" y="3667931"/>
            <a:ext cx="3320412" cy="1410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B3286-90DE-F450-0B11-923840D09924}"/>
              </a:ext>
            </a:extLst>
          </p:cNvPr>
          <p:cNvCxnSpPr>
            <a:cxnSpLocks/>
            <a:stCxn id="9" idx="3"/>
            <a:endCxn id="29" idx="3"/>
          </p:cNvCxnSpPr>
          <p:nvPr/>
        </p:nvCxnSpPr>
        <p:spPr>
          <a:xfrm>
            <a:off x="4744769" y="3086908"/>
            <a:ext cx="2019405" cy="2888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4723B-E7C7-6164-CF59-E18B5C1C2FC4}"/>
              </a:ext>
            </a:extLst>
          </p:cNvPr>
          <p:cNvSpPr/>
          <p:nvPr/>
        </p:nvSpPr>
        <p:spPr>
          <a:xfrm rot="10800000" flipV="1">
            <a:off x="6764174" y="5687133"/>
            <a:ext cx="2473668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クリックしたら、お祝い一覧リストに遷移する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ja-JP" altLang="en-US" sz="1000" b="1" dirty="0">
                <a:solidFill>
                  <a:srgbClr val="FF0000"/>
                </a:solidFill>
              </a:rPr>
              <a:t>次のページで説明</a:t>
            </a:r>
            <a:endParaRPr kumimoji="1" lang="en-US" altLang="ja-JP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5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08335-EC36-BB06-DDA3-C5AEBFB3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89" y="2525118"/>
            <a:ext cx="2974492" cy="26643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該当するお祝いページに遷移し、コンテンツまで自動表示する。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後、</a:t>
            </a:r>
            <a:r>
              <a:rPr kumimoji="1" lang="ja-JP" altLang="en-US" sz="1400" dirty="0">
                <a:solidFill>
                  <a:schemeClr val="tx1"/>
                </a:solidFill>
              </a:rPr>
              <a:t>お祝い通知テーブルの</a:t>
            </a:r>
            <a:r>
              <a:rPr lang="ja-JP" altLang="en-US" sz="1400" dirty="0">
                <a:solidFill>
                  <a:schemeClr val="tx1"/>
                </a:solidFill>
              </a:rPr>
              <a:t>既読フラグを変更し、既読にする。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4160355" y="5366502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chemeClr val="bg1"/>
                </a:solidFill>
              </a:rPr>
              <a:t>クエリパラメータのお祝い番号により、該当するお祝いコンテンツが表示される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1F3AD-64EC-C32B-1E84-81C09366036E}"/>
              </a:ext>
            </a:extLst>
          </p:cNvPr>
          <p:cNvSpPr/>
          <p:nvPr/>
        </p:nvSpPr>
        <p:spPr>
          <a:xfrm>
            <a:off x="4060789" y="3221166"/>
            <a:ext cx="2787880" cy="1013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5E86B-0DA2-653C-AA1B-49A4A42B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14" y="2435175"/>
            <a:ext cx="3334100" cy="27543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6942D0-4733-2475-3EF0-3BB9D72B4064}"/>
              </a:ext>
            </a:extLst>
          </p:cNvPr>
          <p:cNvSpPr/>
          <p:nvPr/>
        </p:nvSpPr>
        <p:spPr>
          <a:xfrm rot="10800000" flipV="1">
            <a:off x="7871966" y="5366503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お祝い通知テーブルの</a:t>
            </a:r>
            <a:r>
              <a:rPr lang="ja-JP" altLang="en-US" sz="1000" dirty="0">
                <a:solidFill>
                  <a:schemeClr val="bg1"/>
                </a:solidFill>
              </a:rPr>
              <a:t>既読フラグは既読に修正されたため、先ほど白いだった色がグレーになる</a:t>
            </a:r>
            <a:r>
              <a:rPr lang="en-US" altLang="ja-JP" sz="1000" dirty="0">
                <a:solidFill>
                  <a:schemeClr val="bg1"/>
                </a:solidFill>
              </a:rPr>
              <a:t>(</a:t>
            </a:r>
            <a:r>
              <a:rPr lang="ja-JP" altLang="en-US" sz="1000" dirty="0">
                <a:solidFill>
                  <a:schemeClr val="bg1"/>
                </a:solidFill>
              </a:rPr>
              <a:t>赤字</a:t>
            </a:r>
            <a:r>
              <a:rPr lang="en-US" altLang="ja-JP" sz="1000" dirty="0">
                <a:solidFill>
                  <a:schemeClr val="bg1"/>
                </a:solidFill>
              </a:rPr>
              <a:t>)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4FEA99-73DC-CDD0-73BD-088BA52D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55" y="2472534"/>
            <a:ext cx="2605555" cy="27695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4C74BD-F772-80CB-E0D0-BDD7ECE20762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3051110" y="3857308"/>
            <a:ext cx="10096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5AAD7A-CBEA-C637-C9B4-E960069E9A1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035281" y="3857308"/>
            <a:ext cx="6687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0EC8F8-F43A-5308-9846-33AF93B50A16}"/>
              </a:ext>
            </a:extLst>
          </p:cNvPr>
          <p:cNvSpPr/>
          <p:nvPr/>
        </p:nvSpPr>
        <p:spPr>
          <a:xfrm rot="10800000" flipV="1">
            <a:off x="334805" y="5452803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赤字をクリックすると、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でページを計算し、クエリパラメータにページ番号とお祝い番号を振る。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4651E3-7937-490E-1201-AA52991A3B69}"/>
              </a:ext>
            </a:extLst>
          </p:cNvPr>
          <p:cNvSpPr/>
          <p:nvPr/>
        </p:nvSpPr>
        <p:spPr>
          <a:xfrm>
            <a:off x="2154927" y="2821538"/>
            <a:ext cx="560281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A76DA-185D-8E36-D58A-893758E36548}"/>
              </a:ext>
            </a:extLst>
          </p:cNvPr>
          <p:cNvSpPr/>
          <p:nvPr/>
        </p:nvSpPr>
        <p:spPr>
          <a:xfrm>
            <a:off x="9894131" y="2772915"/>
            <a:ext cx="713902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60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お祝いページの動画</a:t>
            </a:r>
          </a:p>
        </p:txBody>
      </p:sp>
      <p:pic>
        <p:nvPicPr>
          <p:cNvPr id="7" name="bandicam 2022-08-31 23-11-43-212">
            <a:hlinkClick r:id="" action="ppaction://media"/>
            <a:extLst>
              <a:ext uri="{FF2B5EF4-FFF2-40B4-BE49-F238E27FC236}">
                <a16:creationId xmlns:a16="http://schemas.microsoft.com/office/drawing/2014/main" id="{2576C4B1-C599-8F07-C58B-6E05954289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8425" y="2312988"/>
            <a:ext cx="7332663" cy="3651250"/>
          </a:xfrm>
        </p:spPr>
      </p:pic>
    </p:spTree>
    <p:extLst>
      <p:ext uri="{BB962C8B-B14F-4D97-AF65-F5344CB8AC3E}">
        <p14:creationId xmlns:p14="http://schemas.microsoft.com/office/powerpoint/2010/main" val="35015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大変だったところ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AB2A-6C1D-43FC-8DB7-0CF50622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889348"/>
          </a:xfrm>
        </p:spPr>
        <p:txBody>
          <a:bodyPr>
            <a:noAutofit/>
          </a:bodyPr>
          <a:lstStyle/>
          <a:p>
            <a:r>
              <a:rPr kumimoji="1" lang="en-US" altLang="ja-JP" sz="800" dirty="0"/>
              <a:t>1.</a:t>
            </a:r>
            <a:r>
              <a:rPr kumimoji="1" lang="ja-JP" altLang="en-US" sz="800" dirty="0"/>
              <a:t>思ったより必要な</a:t>
            </a:r>
            <a:r>
              <a:rPr kumimoji="1" lang="en-US" altLang="ja-JP" sz="800" dirty="0"/>
              <a:t>API</a:t>
            </a:r>
            <a:r>
              <a:rPr kumimoji="1" lang="ja-JP" altLang="en-US" sz="800" dirty="0"/>
              <a:t>の数が多かった。</a:t>
            </a:r>
            <a:endParaRPr kumimoji="1" lang="en-US" altLang="ja-JP" sz="800" dirty="0"/>
          </a:p>
          <a:p>
            <a:r>
              <a:rPr kumimoji="1" lang="en-US" altLang="ja-JP" sz="800" dirty="0"/>
              <a:t>=&gt;CRUD(4~6)</a:t>
            </a:r>
            <a:r>
              <a:rPr kumimoji="1" lang="ja-JP" altLang="en-US" sz="800" dirty="0"/>
              <a:t>だと思ったが、数えてはいないですが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くらい必要でした。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2.JPA</a:t>
            </a:r>
            <a:r>
              <a:rPr kumimoji="1" lang="ja-JP" altLang="en-US" sz="800" dirty="0"/>
              <a:t>の知識が足りない。</a:t>
            </a:r>
            <a:endParaRPr kumimoji="1" lang="en-US" altLang="ja-JP" sz="800" dirty="0"/>
          </a:p>
          <a:p>
            <a:r>
              <a:rPr kumimoji="1" lang="en-US" altLang="ja-JP" sz="800" dirty="0"/>
              <a:t>=&gt; JPA</a:t>
            </a:r>
            <a:r>
              <a:rPr kumimoji="1" lang="ja-JP" altLang="en-US" sz="800" dirty="0"/>
              <a:t>の知識が足りなかったため、全部ネットで探しがらしたため苦労しました。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なんか無理やり作った気がして</a:t>
            </a:r>
            <a:r>
              <a:rPr kumimoji="1" lang="en-US" altLang="ja-JP" sz="800" dirty="0"/>
              <a:t>JPA</a:t>
            </a:r>
            <a:r>
              <a:rPr kumimoji="1" lang="ja-JP" altLang="en-US" sz="800" dirty="0"/>
              <a:t>の本を読みました。時間があったら、リファクトリングする予定です。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3.</a:t>
            </a:r>
            <a:r>
              <a:rPr kumimoji="1" lang="ja-JP" altLang="en-US" sz="800" dirty="0"/>
              <a:t>データベースに画像データを保持する</a:t>
            </a:r>
            <a:r>
              <a:rPr kumimoji="1" lang="en-US" altLang="ja-JP" sz="800" dirty="0"/>
              <a:t>(BLOB)</a:t>
            </a:r>
            <a:r>
              <a:rPr kumimoji="1" lang="ja-JP" altLang="en-US" sz="800" dirty="0"/>
              <a:t>と遅すぎ、サーバーが落ちる。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最初、開発の速度のためお祝いのコンテンツ・プロフィールの画像データをデータベースに保持していましたが、あまりにも遅くて途中で「データベース」</a:t>
            </a:r>
            <a:r>
              <a:rPr kumimoji="1" lang="en-US" altLang="ja-JP" sz="800" dirty="0"/>
              <a:t>-&gt;</a:t>
            </a:r>
            <a:r>
              <a:rPr kumimoji="1" lang="ja-JP" altLang="en-US" sz="800" dirty="0"/>
              <a:t>「ファイル」の保持方法を変更し、遅くないように対応しました。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4.</a:t>
            </a:r>
            <a:r>
              <a:rPr kumimoji="1" lang="ja-JP" altLang="en-US" sz="800" dirty="0"/>
              <a:t>ローカル、サーバー、</a:t>
            </a:r>
            <a:r>
              <a:rPr kumimoji="1" lang="en-US" altLang="ja-JP" sz="800" dirty="0"/>
              <a:t>JAR</a:t>
            </a:r>
            <a:r>
              <a:rPr kumimoji="1" lang="ja-JP" altLang="en-US" sz="800" dirty="0"/>
              <a:t>中のフォルダのパスの相違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画像データや他のファイルがローカルでは動いたが、サーバーや</a:t>
            </a:r>
            <a:r>
              <a:rPr kumimoji="1" lang="en-US" altLang="ja-JP" sz="800" dirty="0"/>
              <a:t>JAR</a:t>
            </a:r>
            <a:r>
              <a:rPr kumimoji="1" lang="ja-JP" altLang="en-US" sz="800" dirty="0"/>
              <a:t>に保持したらパスの違いで動かなかった。苦労しましたがパスについて勉強するいい機会でした。</a:t>
            </a:r>
            <a:endParaRPr kumimoji="1"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274324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3D white lines connected with dots">
            <a:extLst>
              <a:ext uri="{FF2B5EF4-FFF2-40B4-BE49-F238E27FC236}">
                <a16:creationId xmlns:a16="http://schemas.microsoft.com/office/drawing/2014/main" id="{6577830F-A3FE-4140-8389-AD3ACC0E7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444A5-22C4-421D-B5E2-63B2B315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2011286"/>
            <a:ext cx="7810500" cy="3125338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3200" b="0" i="0" dirty="0">
                <a:solidFill>
                  <a:srgbClr val="3F3A39"/>
                </a:solidFill>
                <a:effectLst/>
                <a:latin typeface="YakuHanJPs"/>
              </a:rPr>
              <a:t>以上です。ありがとうございました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8071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3489-C3A0-4C99-B206-A43F27B8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69" y="-9236"/>
            <a:ext cx="6665976" cy="2129674"/>
          </a:xfrm>
        </p:spPr>
        <p:txBody>
          <a:bodyPr anchor="ctr"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1FBB7-8CDE-41CC-9F40-592DABECC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695" y="1763498"/>
            <a:ext cx="6665975" cy="4314029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dirty="0"/>
              <a:t>・お祝いページ作りのきっかけ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・技術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ERD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・画面説明</a:t>
            </a:r>
            <a:endParaRPr kumimoji="1" lang="en-US" altLang="ja-JP" dirty="0"/>
          </a:p>
          <a:p>
            <a:r>
              <a:rPr kumimoji="1" lang="en-US" altLang="ja-JP" dirty="0"/>
              <a:t>1.</a:t>
            </a:r>
            <a:r>
              <a:rPr kumimoji="1" lang="ja-JP" altLang="en-US" dirty="0"/>
              <a:t>お祝いリスト</a:t>
            </a:r>
            <a:endParaRPr kumimoji="1" lang="en-US" altLang="ja-JP" dirty="0"/>
          </a:p>
          <a:p>
            <a:r>
              <a:rPr kumimoji="1" lang="en-US" altLang="ja-JP" dirty="0"/>
              <a:t>2.</a:t>
            </a:r>
            <a:r>
              <a:rPr kumimoji="1" lang="ja-JP" altLang="en-US" dirty="0"/>
              <a:t>お祝い作成・修正</a:t>
            </a:r>
            <a:endParaRPr kumimoji="1" lang="en-US" altLang="ja-JP" dirty="0"/>
          </a:p>
          <a:p>
            <a:r>
              <a:rPr kumimoji="1" lang="en-US" altLang="ja-JP" dirty="0"/>
              <a:t>3.</a:t>
            </a:r>
            <a:r>
              <a:rPr kumimoji="1" lang="ja-JP" altLang="en-US" dirty="0"/>
              <a:t>お祝い・書き込み削除</a:t>
            </a:r>
            <a:endParaRPr kumimoji="1" lang="en-US" altLang="ja-JP" dirty="0"/>
          </a:p>
          <a:p>
            <a:r>
              <a:rPr kumimoji="1" lang="en-US" altLang="ja-JP" dirty="0"/>
              <a:t>4.</a:t>
            </a:r>
            <a:r>
              <a:rPr kumimoji="1" lang="ja-JP" altLang="en-US" dirty="0"/>
              <a:t>お祝い通知</a:t>
            </a:r>
            <a:endParaRPr kumimoji="1" lang="en-US" altLang="ja-JP" dirty="0"/>
          </a:p>
          <a:p>
            <a:r>
              <a:rPr kumimoji="1" lang="en-US" altLang="ja-JP" dirty="0"/>
              <a:t>5.</a:t>
            </a:r>
            <a:r>
              <a:rPr kumimoji="1" lang="ja-JP" altLang="en-US" dirty="0"/>
              <a:t>お祝い書き込み通知</a:t>
            </a:r>
            <a:endParaRPr kumimoji="1" lang="en-US" altLang="ja-JP" dirty="0"/>
          </a:p>
          <a:p>
            <a:r>
              <a:rPr kumimoji="1" lang="en-US" altLang="ja-JP" dirty="0"/>
              <a:t>6.</a:t>
            </a:r>
            <a:r>
              <a:rPr kumimoji="1" lang="ja-JP" altLang="en-US" dirty="0"/>
              <a:t>お祝い通知リスト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・お祝いページの動画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・大変だったところ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451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F0C-09A8-4B70-91C2-4860EC4A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お祝いページ作りのきっかけ</a:t>
            </a:r>
            <a:endParaRPr kumimoji="1" lang="en-US" altLang="ja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F7C-1B07-487F-84C0-26E9B5A4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・結婚の思い出を一生残りたかった。</a:t>
            </a:r>
            <a:endParaRPr kumimoji="1" lang="en-US" altLang="ja-JP" dirty="0"/>
          </a:p>
          <a:p>
            <a:r>
              <a:rPr kumimoji="1" lang="ja-JP" altLang="en-US" dirty="0"/>
              <a:t>・掲示板は</a:t>
            </a:r>
            <a:r>
              <a:rPr kumimoji="1" lang="en-US" altLang="ja-JP" dirty="0"/>
              <a:t>CRUD</a:t>
            </a:r>
            <a:r>
              <a:rPr kumimoji="1" lang="ja-JP" altLang="en-US" dirty="0"/>
              <a:t>があるため、</a:t>
            </a:r>
            <a:r>
              <a:rPr kumimoji="1" lang="en-US" altLang="ja-JP" dirty="0"/>
              <a:t>JPA</a:t>
            </a:r>
            <a:r>
              <a:rPr kumimoji="1" lang="ja-JP" altLang="en-US" dirty="0"/>
              <a:t>を勉強するのによいと思いました。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694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AB2A-6C1D-43FC-8DB7-0CF50622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1.Mysql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2.JPA</a:t>
            </a:r>
          </a:p>
        </p:txBody>
      </p:sp>
    </p:spTree>
    <p:extLst>
      <p:ext uri="{BB962C8B-B14F-4D97-AF65-F5344CB8AC3E}">
        <p14:creationId xmlns:p14="http://schemas.microsoft.com/office/powerpoint/2010/main" val="246498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ERD(</a:t>
            </a:r>
            <a:r>
              <a:rPr kumimoji="1" lang="ja-JP" altLang="en-US" dirty="0"/>
              <a:t>データベース</a:t>
            </a:r>
            <a:r>
              <a:rPr kumimoji="1" lang="en-US" altLang="ja-JP" dirty="0"/>
              <a:t>ERD)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E5D05-CC84-0474-675F-5B7CAB485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111" y="2313680"/>
            <a:ext cx="7069027" cy="4102100"/>
          </a:xfrm>
        </p:spPr>
      </p:pic>
    </p:spTree>
    <p:extLst>
      <p:ext uri="{BB962C8B-B14F-4D97-AF65-F5344CB8AC3E}">
        <p14:creationId xmlns:p14="http://schemas.microsoft.com/office/powerpoint/2010/main" val="59961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D9C5-8FF9-407D-9B0B-DAEE84A6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424D6-706D-9FA7-CFD9-38D74DE7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57" y="2248902"/>
            <a:ext cx="6429681" cy="45365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B0A89-B842-290A-6B11-DC7EB597526A}"/>
              </a:ext>
            </a:extLst>
          </p:cNvPr>
          <p:cNvSpPr/>
          <p:nvPr/>
        </p:nvSpPr>
        <p:spPr>
          <a:xfrm>
            <a:off x="1475715" y="3429000"/>
            <a:ext cx="5875699" cy="248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2F2BC-DFA3-620F-67D0-D9ED6578BE2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351414" y="2726185"/>
            <a:ext cx="887238" cy="1944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10A0E-D73F-6436-3EB7-D0AB5F2052C8}"/>
              </a:ext>
            </a:extLst>
          </p:cNvPr>
          <p:cNvSpPr/>
          <p:nvPr/>
        </p:nvSpPr>
        <p:spPr>
          <a:xfrm>
            <a:off x="8238652" y="2392299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画面初期表示時、お祝い一覧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を呼び出す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6188D-6C29-4908-1606-970E50AEB258}"/>
              </a:ext>
            </a:extLst>
          </p:cNvPr>
          <p:cNvSpPr/>
          <p:nvPr/>
        </p:nvSpPr>
        <p:spPr>
          <a:xfrm>
            <a:off x="1475715" y="5911913"/>
            <a:ext cx="1204111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5195B-2A84-82EE-EC17-10ED9D33EEF4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615636" y="3219429"/>
            <a:ext cx="860079" cy="2859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A66D8CC-125F-0F5E-6B53-A9146DF3AEE8}"/>
              </a:ext>
            </a:extLst>
          </p:cNvPr>
          <p:cNvSpPr/>
          <p:nvPr/>
        </p:nvSpPr>
        <p:spPr>
          <a:xfrm>
            <a:off x="-48986" y="2652665"/>
            <a:ext cx="1329244" cy="56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100" dirty="0"/>
              <a:t>お祝い一覧からページ情報を返す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1F4F7-92FD-EB17-89D0-3FE69953A96B}"/>
              </a:ext>
            </a:extLst>
          </p:cNvPr>
          <p:cNvSpPr/>
          <p:nvPr/>
        </p:nvSpPr>
        <p:spPr>
          <a:xfrm>
            <a:off x="5620694" y="6210532"/>
            <a:ext cx="1204111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79E4DF-23E4-6F71-1E7F-9E9EFF77F84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824805" y="6280842"/>
            <a:ext cx="1290119" cy="92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A207DA9-CDD3-AC7C-99B1-61F756E74A66}"/>
              </a:ext>
            </a:extLst>
          </p:cNvPr>
          <p:cNvSpPr/>
          <p:nvPr/>
        </p:nvSpPr>
        <p:spPr>
          <a:xfrm>
            <a:off x="8114924" y="5703683"/>
            <a:ext cx="3935451" cy="11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利用者が二つの国のため翻訳機能を用意</a:t>
            </a:r>
            <a:endParaRPr kumimoji="1" lang="en-US" altLang="ja-JP" dirty="0"/>
          </a:p>
          <a:p>
            <a:r>
              <a:rPr kumimoji="1" lang="ja-JP" altLang="en-US" dirty="0"/>
              <a:t>韓国語</a:t>
            </a:r>
            <a:r>
              <a:rPr kumimoji="1" lang="en-US" altLang="ja-JP" dirty="0"/>
              <a:t>-&gt;</a:t>
            </a:r>
            <a:r>
              <a:rPr kumimoji="1" lang="ja-JP" altLang="en-US" dirty="0"/>
              <a:t>日本語</a:t>
            </a:r>
            <a:endParaRPr kumimoji="1" lang="en-US" altLang="ja-JP" dirty="0"/>
          </a:p>
          <a:p>
            <a:r>
              <a:rPr lang="ja-JP" altLang="en-US" dirty="0"/>
              <a:t>日本語</a:t>
            </a:r>
            <a:r>
              <a:rPr lang="en-US" altLang="ja-JP" dirty="0"/>
              <a:t>-&gt;</a:t>
            </a:r>
            <a:r>
              <a:rPr lang="ja-JP" altLang="en-US" dirty="0"/>
              <a:t>韓国語</a:t>
            </a:r>
            <a:endParaRPr kumimoji="1" lang="ja-JP" alt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4E81C-5C69-0B4A-1287-74821237AD2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351414" y="3852060"/>
            <a:ext cx="1290545" cy="275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B8B76AC-BE78-463F-79FE-61A85990E987}"/>
              </a:ext>
            </a:extLst>
          </p:cNvPr>
          <p:cNvSpPr/>
          <p:nvPr/>
        </p:nvSpPr>
        <p:spPr>
          <a:xfrm>
            <a:off x="1537473" y="3610824"/>
            <a:ext cx="5813941" cy="482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695FCF-F45C-1154-CC35-B094B443DD10}"/>
              </a:ext>
            </a:extLst>
          </p:cNvPr>
          <p:cNvSpPr/>
          <p:nvPr/>
        </p:nvSpPr>
        <p:spPr>
          <a:xfrm>
            <a:off x="8615987" y="3852060"/>
            <a:ext cx="2933323" cy="11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クリックすると</a:t>
            </a:r>
            <a:br>
              <a:rPr kumimoji="1" lang="en-US" altLang="ja-JP" dirty="0"/>
            </a:br>
            <a:r>
              <a:rPr kumimoji="1" lang="ja-JP" altLang="en-US" dirty="0"/>
              <a:t>お祝いコンテンツ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書き込み一覧を</a:t>
            </a:r>
            <a:r>
              <a:rPr lang="ja-JP" altLang="en-US" dirty="0"/>
              <a:t>返す。</a:t>
            </a:r>
            <a:endParaRPr lang="en-US" altLang="ja-JP" dirty="0"/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次のページに説明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980B64-FC31-6D10-3D58-9F77926E6996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お祝い一覧を表示する。</a:t>
            </a:r>
          </a:p>
        </p:txBody>
      </p:sp>
    </p:spTree>
    <p:extLst>
      <p:ext uri="{BB962C8B-B14F-4D97-AF65-F5344CB8AC3E}">
        <p14:creationId xmlns:p14="http://schemas.microsoft.com/office/powerpoint/2010/main" val="245737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24E17-F84D-977F-6EA6-3018255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78" y="2408222"/>
            <a:ext cx="6829154" cy="4278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B0A89-B842-290A-6B11-DC7EB597526A}"/>
              </a:ext>
            </a:extLst>
          </p:cNvPr>
          <p:cNvSpPr/>
          <p:nvPr/>
        </p:nvSpPr>
        <p:spPr>
          <a:xfrm>
            <a:off x="1475715" y="3050142"/>
            <a:ext cx="6634789" cy="3323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2F2BC-DFA3-620F-67D0-D9ED6578BE2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8110504" y="2623774"/>
            <a:ext cx="734730" cy="2087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10A0E-D73F-6436-3EB7-D0AB5F2052C8}"/>
              </a:ext>
            </a:extLst>
          </p:cNvPr>
          <p:cNvSpPr/>
          <p:nvPr/>
        </p:nvSpPr>
        <p:spPr>
          <a:xfrm>
            <a:off x="8845234" y="2289888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コンテンツの内容・書き込み一覧を表示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6188D-6C29-4908-1606-970E50AEB258}"/>
              </a:ext>
            </a:extLst>
          </p:cNvPr>
          <p:cNvSpPr/>
          <p:nvPr/>
        </p:nvSpPr>
        <p:spPr>
          <a:xfrm>
            <a:off x="2727019" y="5631255"/>
            <a:ext cx="287785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5195B-2A84-82EE-EC17-10ED9D33EEF4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702540" y="3050142"/>
            <a:ext cx="2024479" cy="2748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4E81C-5C69-0B4A-1287-74821237AD25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8110504" y="4223227"/>
            <a:ext cx="505483" cy="1087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A695FCF-F45C-1154-CC35-B094B443DD10}"/>
              </a:ext>
            </a:extLst>
          </p:cNvPr>
          <p:cNvSpPr/>
          <p:nvPr/>
        </p:nvSpPr>
        <p:spPr>
          <a:xfrm>
            <a:off x="8615987" y="3852061"/>
            <a:ext cx="3388907" cy="742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お祝い作成・修正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 dirty="0">
                <a:solidFill>
                  <a:schemeClr val="bg1"/>
                </a:solidFill>
              </a:rPr>
              <a:t>自分が作成した場合のみ表示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お祝いコンテンツの内容と書き込み一覧を表示する。</a:t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en-US" altLang="ja-JP" sz="1400" dirty="0">
                <a:solidFill>
                  <a:schemeClr val="tx1"/>
                </a:solidFill>
              </a:rPr>
              <a:t>=&gt;</a:t>
            </a:r>
            <a:r>
              <a:rPr kumimoji="1" lang="ja-JP" altLang="en-US" sz="1400" dirty="0">
                <a:solidFill>
                  <a:schemeClr val="tx1"/>
                </a:solidFill>
              </a:rPr>
              <a:t>コンテンツの内容はイメージ、動画ファイル等が含まれるため、一覧ではなく一つずつ返すようにしました。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25E845-2148-FBB3-61B4-F389A708491E}"/>
              </a:ext>
            </a:extLst>
          </p:cNvPr>
          <p:cNvSpPr/>
          <p:nvPr/>
        </p:nvSpPr>
        <p:spPr>
          <a:xfrm>
            <a:off x="1" y="2382371"/>
            <a:ext cx="1405078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お祝い書き込み削除</a:t>
            </a:r>
            <a:endParaRPr kumimoji="1" lang="en-US" altLang="ja-JP" sz="1000" dirty="0">
              <a:solidFill>
                <a:schemeClr val="bg1"/>
              </a:solidFill>
            </a:endParaRPr>
          </a:p>
          <a:p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自分が作成した場合のみ表示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437E0-7BAC-E694-1FA8-BE33067AD312}"/>
              </a:ext>
            </a:extLst>
          </p:cNvPr>
          <p:cNvSpPr/>
          <p:nvPr/>
        </p:nvSpPr>
        <p:spPr>
          <a:xfrm>
            <a:off x="1837462" y="6373326"/>
            <a:ext cx="6020946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A1C57-B0CD-B50D-2E4B-714320B98FF7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 flipV="1">
            <a:off x="7858408" y="6348467"/>
            <a:ext cx="986825" cy="192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A4F60-9E0E-68AD-F895-E3028EA8A406}"/>
              </a:ext>
            </a:extLst>
          </p:cNvPr>
          <p:cNvSpPr/>
          <p:nvPr/>
        </p:nvSpPr>
        <p:spPr>
          <a:xfrm>
            <a:off x="8845233" y="6014581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書き込み作成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4A6475-1FCB-265D-ED56-1158B79FF38A}"/>
              </a:ext>
            </a:extLst>
          </p:cNvPr>
          <p:cNvSpPr/>
          <p:nvPr/>
        </p:nvSpPr>
        <p:spPr>
          <a:xfrm>
            <a:off x="7375774" y="5064673"/>
            <a:ext cx="734730" cy="491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4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お祝い作成・修正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遷移方法について紹介します。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989A1-CBCF-8A9A-AAD1-53A631A7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" y="2598576"/>
            <a:ext cx="4969513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4655976" y="5604095"/>
            <a:ext cx="305323" cy="23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DC733-A2FA-651F-5DCD-1551B40F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47" y="2772915"/>
            <a:ext cx="4469094" cy="3206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E7ECDF-17F7-5D4C-A4E9-0B0CA580A85B}"/>
              </a:ext>
            </a:extLst>
          </p:cNvPr>
          <p:cNvSpPr/>
          <p:nvPr/>
        </p:nvSpPr>
        <p:spPr>
          <a:xfrm>
            <a:off x="10156109" y="5323437"/>
            <a:ext cx="309697" cy="17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808638" y="5840963"/>
            <a:ext cx="236889" cy="669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4423591" y="6510180"/>
            <a:ext cx="1243873" cy="23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作成ページに遷移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10069904" y="5498926"/>
            <a:ext cx="260100" cy="961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9447968" y="6460387"/>
            <a:ext cx="1243873" cy="23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修正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ページに遷移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1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A26EF-9853-D6F5-2865-1B06EF3D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5" y="2354326"/>
            <a:ext cx="5828427" cy="42742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お祝い作成ページです。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*</a:t>
            </a:r>
            <a:r>
              <a:rPr kumimoji="1" lang="ja-JP" altLang="en-US" sz="1400" dirty="0">
                <a:solidFill>
                  <a:schemeClr val="tx1"/>
                </a:solidFill>
              </a:rPr>
              <a:t>修正ページについて</a:t>
            </a:r>
            <a:r>
              <a:rPr lang="ja-JP" altLang="en-US" sz="1400" dirty="0">
                <a:solidFill>
                  <a:schemeClr val="tx1"/>
                </a:solidFill>
              </a:rPr>
              <a:t>は</a:t>
            </a:r>
            <a:r>
              <a:rPr lang="en-US" altLang="ja-JP" sz="1400" dirty="0">
                <a:solidFill>
                  <a:schemeClr val="tx1"/>
                </a:solidFill>
              </a:rPr>
              <a:t>API</a:t>
            </a:r>
            <a:r>
              <a:rPr lang="ja-JP" altLang="en-US" sz="1400" dirty="0">
                <a:solidFill>
                  <a:schemeClr val="tx1"/>
                </a:solidFill>
              </a:rPr>
              <a:t>を呼び出し方のみ、違うため愛勝します。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2924269" y="3283904"/>
            <a:ext cx="1330860" cy="708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7ECDF-17F7-5D4C-A4E9-0B0CA580A85B}"/>
              </a:ext>
            </a:extLst>
          </p:cNvPr>
          <p:cNvSpPr/>
          <p:nvPr/>
        </p:nvSpPr>
        <p:spPr>
          <a:xfrm>
            <a:off x="767665" y="4762123"/>
            <a:ext cx="5542600" cy="160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4255129" y="3019132"/>
            <a:ext cx="2893744" cy="619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7148873" y="2689247"/>
            <a:ext cx="3742441" cy="659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初期時はサーバーからの基本イメージを表示します。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クリックすると、プロフィールの変更ができます。</a:t>
            </a:r>
            <a:br>
              <a:rPr kumimoji="1" lang="en-US" altLang="ja-JP" sz="1000" b="1" dirty="0">
                <a:solidFill>
                  <a:schemeClr val="bg1"/>
                </a:solidFill>
              </a:rPr>
            </a:br>
            <a:r>
              <a:rPr kumimoji="1" lang="ja-JP" altLang="en-US" sz="1000" b="1" dirty="0">
                <a:solidFill>
                  <a:srgbClr val="FF0000"/>
                </a:solidFill>
              </a:rPr>
              <a:t>次のページに説明</a:t>
            </a:r>
            <a:endParaRPr kumimoji="1" lang="en-US" altLang="ja-JP" sz="1000" b="1" dirty="0">
              <a:solidFill>
                <a:srgbClr val="FF0000"/>
              </a:solidFill>
            </a:endParaRPr>
          </a:p>
          <a:p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10" idx="3"/>
            <a:endCxn id="28" idx="3"/>
          </p:cNvCxnSpPr>
          <p:nvPr/>
        </p:nvCxnSpPr>
        <p:spPr>
          <a:xfrm flipV="1">
            <a:off x="6310265" y="4687855"/>
            <a:ext cx="838607" cy="875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7148872" y="4124699"/>
            <a:ext cx="3742439" cy="1126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「</a:t>
            </a:r>
            <a:r>
              <a:rPr kumimoji="1" lang="en-US" altLang="ja-JP" sz="1000" b="1" dirty="0" err="1">
                <a:solidFill>
                  <a:schemeClr val="bg1"/>
                </a:solidFill>
              </a:rPr>
              <a:t>summernote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」という</a:t>
            </a:r>
            <a:r>
              <a:rPr lang="ja-JP" altLang="en-US" sz="1000" b="1" dirty="0">
                <a:solidFill>
                  <a:schemeClr val="bg1"/>
                </a:solidFill>
              </a:rPr>
              <a:t>オープンソースを使いました。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これで、動画のアップロード、写真のアップロードができます。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また、中身の保存は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base64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で返すため、特にサーバーに画像データを保持しなくてもよいです。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079917-3B3B-5CAF-4AF9-BFA59E8EFE5F}"/>
              </a:ext>
            </a:extLst>
          </p:cNvPr>
          <p:cNvSpPr/>
          <p:nvPr/>
        </p:nvSpPr>
        <p:spPr>
          <a:xfrm>
            <a:off x="5305332" y="6364586"/>
            <a:ext cx="371192" cy="199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A5B5DB-C3B7-23B1-9467-B046631A2F86}"/>
              </a:ext>
            </a:extLst>
          </p:cNvPr>
          <p:cNvCxnSpPr>
            <a:cxnSpLocks/>
            <a:stCxn id="26" idx="3"/>
            <a:endCxn id="33" idx="3"/>
          </p:cNvCxnSpPr>
          <p:nvPr/>
        </p:nvCxnSpPr>
        <p:spPr>
          <a:xfrm flipV="1">
            <a:off x="5676524" y="6160769"/>
            <a:ext cx="1611515" cy="30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40F227-D474-C8DA-3B77-61CD9AA91E38}"/>
              </a:ext>
            </a:extLst>
          </p:cNvPr>
          <p:cNvSpPr/>
          <p:nvPr/>
        </p:nvSpPr>
        <p:spPr>
          <a:xfrm rot="10800000" flipV="1">
            <a:off x="7288039" y="5463537"/>
            <a:ext cx="3742439" cy="1394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お祝いを作成します。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ja-JP" altLang="en-US" sz="1000" b="1" dirty="0">
                <a:solidFill>
                  <a:schemeClr val="bg1"/>
                </a:solidFill>
              </a:rPr>
              <a:t>押下すると次の順で</a:t>
            </a:r>
            <a:r>
              <a:rPr lang="en-US" altLang="ja-JP" sz="1000" b="1" dirty="0">
                <a:solidFill>
                  <a:schemeClr val="bg1"/>
                </a:solidFill>
              </a:rPr>
              <a:t>API</a:t>
            </a:r>
            <a:r>
              <a:rPr lang="ja-JP" altLang="en-US" sz="1000" b="1" dirty="0">
                <a:solidFill>
                  <a:schemeClr val="bg1"/>
                </a:solidFill>
              </a:rPr>
              <a:t>を行います。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1.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非会員ユーザの場合非会員ユーザを作成し、クッキーに保持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en-US" altLang="ja-JP" sz="1000" b="1" dirty="0">
                <a:solidFill>
                  <a:schemeClr val="bg1"/>
                </a:solidFill>
              </a:rPr>
              <a:t>=&gt;</a:t>
            </a:r>
            <a:r>
              <a:rPr lang="ja-JP" altLang="en-US" sz="1000" b="1" dirty="0">
                <a:solidFill>
                  <a:schemeClr val="bg1"/>
                </a:solidFill>
              </a:rPr>
              <a:t>ログインしてから作成可能にすると、もっと作成してくれる人が少ないと思い、ログインしなくても作成できるように非会員ユーザを考えました。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2.</a:t>
            </a:r>
            <a:r>
              <a:rPr lang="ja-JP" altLang="en-US" sz="1000" b="1" dirty="0">
                <a:solidFill>
                  <a:schemeClr val="bg1"/>
                </a:solidFill>
              </a:rPr>
              <a:t>お祝い作成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プロフィールデータとお祝い情報を作成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2725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8E7E2"/>
      </a:lt2>
      <a:accent1>
        <a:srgbClr val="96A1C6"/>
      </a:accent1>
      <a:accent2>
        <a:srgbClr val="7FA5BA"/>
      </a:accent2>
      <a:accent3>
        <a:srgbClr val="82ACA9"/>
      </a:accent3>
      <a:accent4>
        <a:srgbClr val="77AE94"/>
      </a:accent4>
      <a:accent5>
        <a:srgbClr val="83AF88"/>
      </a:accent5>
      <a:accent6>
        <a:srgbClr val="88AF77"/>
      </a:accent6>
      <a:hlink>
        <a:srgbClr val="8F825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2078</Words>
  <Application>Microsoft Office PowerPoint</Application>
  <PresentationFormat>Widescreen</PresentationFormat>
  <Paragraphs>113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YakuHanJPs</vt:lpstr>
      <vt:lpstr>Meiryo</vt:lpstr>
      <vt:lpstr>Arial</vt:lpstr>
      <vt:lpstr>Corbel</vt:lpstr>
      <vt:lpstr>SketchLinesVTI</vt:lpstr>
      <vt:lpstr>あずさと(お祝い)</vt:lpstr>
      <vt:lpstr>目次</vt:lpstr>
      <vt:lpstr>お祝いページ作りのきっかけ</vt:lpstr>
      <vt:lpstr>技術</vt:lpstr>
      <vt:lpstr>ERD(データベースERD)</vt:lpstr>
      <vt:lpstr>画面説明(お祝いリスト)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お祝いページの動画</vt:lpstr>
      <vt:lpstr>大変だったところ</vt:lpstr>
      <vt:lpstr>以上です。ありがとうございました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あずさと</dc:title>
  <dc:creator>3758</dc:creator>
  <cp:lastModifiedBy>3758</cp:lastModifiedBy>
  <cp:revision>117</cp:revision>
  <dcterms:created xsi:type="dcterms:W3CDTF">2022-01-31T11:54:42Z</dcterms:created>
  <dcterms:modified xsi:type="dcterms:W3CDTF">2022-08-31T14:29:25Z</dcterms:modified>
</cp:coreProperties>
</file>